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1"/>
  </p:notesMasterIdLst>
  <p:sldIdLst>
    <p:sldId id="399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6" r:id="rId11"/>
    <p:sldId id="420" r:id="rId12"/>
    <p:sldId id="417" r:id="rId13"/>
    <p:sldId id="418" r:id="rId14"/>
    <p:sldId id="419" r:id="rId15"/>
    <p:sldId id="421" r:id="rId16"/>
    <p:sldId id="423" r:id="rId17"/>
    <p:sldId id="427" r:id="rId18"/>
    <p:sldId id="424" r:id="rId19"/>
    <p:sldId id="42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6" autoAdjust="0"/>
    <p:restoredTop sz="84375" autoAdjust="0"/>
  </p:normalViewPr>
  <p:slideViewPr>
    <p:cSldViewPr snapToGrid="0">
      <p:cViewPr varScale="1">
        <p:scale>
          <a:sx n="100" d="100"/>
          <a:sy n="100" d="100"/>
        </p:scale>
        <p:origin x="1640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72A6-7B1A-7241-B2C0-B36BD3F193B8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0A439-179C-8644-B56C-BC03DA1A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0A9D-05FB-A604-E56A-9185BEBD4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2785B-341D-CE62-7D72-BA6519726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31DD5-A5D8-935B-3F0B-99BD5E3FB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839FE-89A0-D2B4-7067-6C22BD18D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D8CB-9532-9974-9A9C-EDF1214D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F0A2F-541F-ECF3-6B55-6857E600E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20B12-A5B3-5C5B-14BD-4689A70D7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53D3C-116B-8698-B7E3-49B97C3E0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DD6C3-8AAF-8E45-D88E-84D90642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4CBCB-4CD7-B6EE-3B56-7940587F5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0D5AE5-2AFF-F0CD-7826-6D4F38B38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34C72-588E-C71B-91A7-16543452A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81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3309-A340-EE5A-E613-D42BDA2D0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D5B1D-7187-52DF-F85C-880D0C435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63916-303C-BE2E-C814-AB349A6B7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0FABC-028B-0B3D-BCBF-5194D220C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0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5E3C0-3E1A-7AF5-31E7-719DB86BC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27F54-18FF-D260-A1FB-9EFF8054C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2C228-4E58-0F3E-5B77-33CAD34E7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44A24-3AB0-7BBF-3133-60E68CA10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6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6F17D-8796-88AD-7DEA-85A7A572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7C19E-7CFD-560D-99AC-7BAD874A9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C670F-A0D3-25C8-C83D-14910C6C6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C4774-1AA7-1BE3-A353-73819A00D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7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D01CF-461D-E44C-93D2-8FAAA462F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AE0A0-0271-D187-7184-E8844C2F2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048F7-3072-B9B6-2734-6AC02CC1A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E4C92-CF96-2353-D251-0BA6821D9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6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A5485-3497-5A71-89CD-5F6A6461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F22EF-4CD4-EBE9-F357-105FF534F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6000A7-9E65-381C-3E5A-36D9412FA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D4FD2-3E17-5AA0-30B0-A9C4451CB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7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0298E-1D74-6CCF-7530-F0E8F4C3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6B512-8706-166E-EF39-EDCCF7D71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7096AD-19E0-4DC3-BE6C-CF7D5FBF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2F3B8-03C8-021F-B10C-9290F7ACF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C2083-0780-D103-0A4A-C48B0D312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55C44-4CE1-0A30-A4EB-FB8848CAE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ABE00-D33B-F97D-B837-DE77F42CC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5880D-7AB5-65A7-70D0-9F2B95D4B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9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47BF-4F74-8657-9135-EDF9E669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DAD35-AFCD-EB10-3415-185D6559E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6C0648-A470-F4D3-05AD-07BCBB4F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41B41-BD66-8F03-B684-AA62209E5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41B8B-AE2D-0F1D-89ED-85AD9B18E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DB5BB-B702-213D-1D76-B5C043D0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F9290-CFF2-DC98-D0CF-CDD65CF53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77891-7CB9-1763-F3A9-08157CC94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F5E09-E14D-A3FE-D3E5-98FF77A89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B2238-2CB7-5533-AD5D-87571D755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8714C-F4CF-8B12-B4E0-FF85EE1D6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5C038-CAFF-1D31-6459-D11570ACF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4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E09C2-CDF4-FE42-C6A7-0030269F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F788A-9882-DC78-637E-267B65106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1669E-921A-16EF-626D-BB25945F6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6E85C-B252-36CA-3C61-593BA6732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7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AA6C3-E061-CDB6-711B-E108E2F42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DCDCD-47EF-48BA-A634-E1D1A5E63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FB329-EC7E-23F0-F75C-405301635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04CD5-0FB3-8749-B737-BBB2457A2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0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7B092-DD0F-FA28-8615-DD614A77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675F7-6AC3-AE5F-6BC6-E51993A70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EE5FC-F347-5E1D-1AC4-B6739108E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1AC2D-DA94-6A81-5A0E-A09D4DE79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6BE4E-33F9-64EB-C699-6550BAFF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B8B79-D4C3-177B-F497-C96A055BA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9565B-5321-6B87-A31B-C7DF4BE3B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2D0BE-39B3-F584-C572-6BB322FC4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6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1EF5-CF4A-BE77-BFF6-0B546C85A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BB1B9-5045-6DA7-E0E4-9B6B74663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3B579-9AD6-F27A-B6DE-55DCEB8DF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62A9E-DEFC-F63C-B0F6-78479E5D0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AA8C-E677-244D-B973-AAF9895054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39F9-8132-0C47-A122-32619B05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BEF6C-D971-1843-88D0-E56F1FCF8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96AAB-8BCA-7C4B-9374-3656AB8C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A7758-F1A5-D54A-8B0F-6A0C5604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8632-578C-5044-8F75-D2352280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0B38-6EFC-1547-BE48-7B0E1BB3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67C46-AB6C-D447-A7DC-C9D977EB3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FFBB5-266B-FA4F-A137-BA6A7692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9BB3B-A665-E942-8A3E-D6303E99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C2D2-3026-934A-BE7A-086AE8EB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51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7BAA75-22E6-6348-A219-A82F3C512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1581-25C1-8747-B23A-CB46FDF24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E8669-F94B-3B45-9EC2-33A73E50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F3D1E-EF4B-8E4D-99B6-39074F96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714F-5BDB-9E47-9ADE-686DB5CC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511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546E-1F61-6F4B-A824-CF01DB3D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BA0B-2080-1843-89B8-B3A352CD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B501-4E91-5348-B152-539F3697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25ED-0E6E-A64A-90A9-EAE7B5E5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6709B-AA55-EA47-B332-B1F132D6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752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2E38-612A-3D46-95C5-E6305498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2B165-780D-E94B-9D0C-D771E05C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4DE2-E543-7841-B199-36FF3EC9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47E69-35B9-8141-BDFD-45905926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1EDA6-C7D1-7843-8F87-722B159F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2364-3D26-D74E-8D59-A967A4A3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484BD-3D63-4446-B4A0-E53F237FD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33A17-8118-D244-92F5-8687AEAF4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197F9-C8C5-324D-AE91-805493A6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8EA92-88F7-2145-937A-A6FD885D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EE96F-C8F7-A64E-8791-2B589820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681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20AC-87F8-C348-8FDD-49CB2FD5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B5231-4985-1249-9AB6-82DDFBB7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AE542-08DB-7049-AC70-43112353A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67A85-B938-6F46-9017-B783E08EE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323D1-8B5E-084D-83D3-955FD1847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BDA1B-7194-8043-8D30-3F693300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6DBDB-4B8C-1D4C-92B7-BF57753D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AABA7-C23D-F843-907C-91571A28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374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CB6E-AC35-F848-9378-CE227E7D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F121E-8492-6B44-9320-4E8623B0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6D8AF-63B0-5C42-A2B3-E514DCAE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03710-F62F-E741-BB81-0E70C389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CCA76-5F86-1647-BE09-829EF3E7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4CAAE-6AB1-2C45-B1F4-CEE32AFB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1C9EA-0C2B-C846-AEF0-0A39E55C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9560-6C0B-1640-AE59-CF4AB004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CEF8-AE63-454B-B5DA-CBB01EF3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64B2A-257D-BE4D-862B-7E6D1BE7C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6EC32-9860-C143-A1A3-746680C2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84E2A-807C-0A43-B7C4-17819AD0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6BADF-9550-354B-BC06-971E3B8E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371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9972-FEE8-E440-960C-8229DCBC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E1134-A486-FA4A-960A-E7EBDF392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30C79-E1D3-7849-B6C2-78E9A648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B2FB1-B861-6A42-B57B-BC59B1F8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A723A-D4A0-0248-B191-9975649F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48F4-A5CD-F341-B2DE-0B3850D7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5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87999-718E-B347-A2B6-C5CDEAF5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F97FE-EFBD-F44C-9639-4D9A91886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E234E-2A7B-2748-AC9B-C9A089334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9A5DB-279B-AD4B-AAE6-E5FD015B2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D66AC-6148-1644-B042-F59000FC7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9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tleeds.org.uk/investment-fu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crowdfunder.co.uk/p/hif25" TargetMode="External"/><Relationship Id="rId4" Type="http://schemas.openxmlformats.org/officeDocument/2006/relationships/hyperlink" Target="mailto:HIF2025@hdtleeds.org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1A031-8146-7871-BD23-04F211339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11BF63-1FF9-BAC2-D3AE-108C32571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C3F1F-9032-7DD5-8490-FBA4D077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5701626" cy="1481328"/>
          </a:xfrm>
        </p:spPr>
        <p:txBody>
          <a:bodyPr anchor="b">
            <a:noAutofit/>
          </a:bodyPr>
          <a:lstStyle/>
          <a:p>
            <a:r>
              <a:rPr lang="en-US" sz="3400" dirty="0">
                <a:cs typeface="Arial" panose="020B0604020202020204" pitchFamily="34" charset="0"/>
              </a:rPr>
              <a:t>Introducing </a:t>
            </a:r>
            <a:r>
              <a:rPr lang="en-US" sz="3400" b="1" dirty="0">
                <a:cs typeface="Arial" panose="020B0604020202020204" pitchFamily="34" charset="0"/>
              </a:rPr>
              <a:t>HIF</a:t>
            </a:r>
            <a:r>
              <a:rPr lang="en-US" sz="3400" b="1" dirty="0">
                <a:solidFill>
                  <a:srgbClr val="C00000"/>
                </a:solidFill>
                <a:cs typeface="Arial" panose="020B0604020202020204" pitchFamily="34" charset="0"/>
              </a:rPr>
              <a:t>2025</a:t>
            </a:r>
            <a:br>
              <a:rPr lang="en-US" sz="3400" dirty="0">
                <a:cs typeface="Arial" panose="020B0604020202020204" pitchFamily="34" charset="0"/>
              </a:rPr>
            </a:br>
            <a:r>
              <a:rPr lang="en-US" sz="3400" dirty="0">
                <a:cs typeface="Arial" panose="020B0604020202020204" pitchFamily="34" charset="0"/>
              </a:rPr>
              <a:t>(Isobel Mills &amp; Alan Beswick)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90AA9CC0-1E24-4F6F-04E2-F0C4941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CAC95-1248-2BE8-CB66-249EF1DB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Headingley Development Trust</a:t>
            </a:r>
            <a:br>
              <a:rPr lang="en-US" sz="2200" dirty="0"/>
            </a:br>
            <a:r>
              <a:rPr lang="en-US" sz="2200" dirty="0"/>
              <a:t> </a:t>
            </a:r>
          </a:p>
          <a:p>
            <a:pPr marL="1033272" lvl="1" indent="-347472" fontAlgn="t">
              <a:lnSpc>
                <a:spcPct val="107000"/>
              </a:lnSpc>
              <a:spcAft>
                <a:spcPts val="800"/>
              </a:spcAft>
            </a:pPr>
            <a:endParaRPr lang="en-GB" kern="100" dirty="0"/>
          </a:p>
          <a:p>
            <a:pPr marL="1033272" lvl="1" indent="-347472" fontAlgn="t">
              <a:lnSpc>
                <a:spcPct val="107000"/>
              </a:lnSpc>
              <a:spcAft>
                <a:spcPts val="800"/>
              </a:spcAft>
            </a:pPr>
            <a:endParaRPr lang="en-GB" kern="100" dirty="0"/>
          </a:p>
          <a:p>
            <a:pPr lvl="1" indent="0" fontAlgn="t">
              <a:lnSpc>
                <a:spcPct val="107000"/>
              </a:lnSpc>
              <a:spcAft>
                <a:spcPts val="800"/>
              </a:spcAft>
              <a:buNone/>
            </a:pPr>
            <a:br>
              <a:rPr lang="en-US" sz="2200" dirty="0"/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7092D-413F-70CB-D832-591FF070B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1233" y="-49673"/>
            <a:ext cx="4818887" cy="6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FE93-2450-5585-56E1-441F43014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7724-5ACC-0CAD-5A6E-D9F4B40F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C00000"/>
                </a:solidFill>
              </a:rPr>
              <a:t>What this means for </a:t>
            </a:r>
            <a:r>
              <a:rPr lang="en-GB" sz="4400" b="1" dirty="0"/>
              <a:t>HIF</a:t>
            </a:r>
            <a:r>
              <a:rPr lang="en-GB" sz="4400" b="1" dirty="0">
                <a:solidFill>
                  <a:srgbClr val="C00000"/>
                </a:solidFill>
              </a:rPr>
              <a:t>2025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(continued)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7A61-866C-390B-AE09-BA3CD0723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9" y="1950200"/>
            <a:ext cx="11282671" cy="467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The mixed portfolio:</a:t>
            </a:r>
          </a:p>
          <a:p>
            <a:pPr marL="0" indent="0">
              <a:buNone/>
            </a:pPr>
            <a:endParaRPr lang="en-GB" sz="2800" dirty="0">
              <a:solidFill>
                <a:srgbClr val="C00000"/>
              </a:solidFill>
              <a:latin typeface="+mj-lt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A more affordable, local line of credit for The Headingley Greengrocer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Ensuring a viable future for the </a:t>
            </a:r>
            <a:r>
              <a:rPr lang="en-GB" dirty="0">
                <a:latin typeface="+mj-lt"/>
                <a:cs typeface="Arial" panose="020B0604020202020204" pitchFamily="34" charset="0"/>
              </a:rPr>
              <a:t>enterprises</a:t>
            </a:r>
            <a:r>
              <a:rPr lang="en-GB" sz="2800" dirty="0">
                <a:latin typeface="+mj-lt"/>
                <a:cs typeface="Arial" panose="020B0604020202020204" pitchFamily="34" charset="0"/>
              </a:rPr>
              <a:t> we already have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A “set-aside pot” – Reserves in Readiness.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F48A9-14C8-30B8-87F1-94DA56DA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3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6D550-3575-BEC7-FCEE-34A65DB3A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02FDD9-4370-DEB8-B539-0232927A5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64D5-4835-F988-E325-C91B128B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dirty="0">
                <a:solidFill>
                  <a:srgbClr val="C00000"/>
                </a:solidFill>
                <a:cs typeface="Arial" panose="020B0604020202020204" pitchFamily="34" charset="0"/>
              </a:rPr>
              <a:t>Strand 1</a:t>
            </a:r>
            <a:b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117B8473-971F-411C-7815-1C8F00C5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DB672-98E7-29CB-D273-32649CFC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13" y="2642616"/>
            <a:ext cx="5800162" cy="391704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 more affordable, local line of credit for The Headingley Greengrocer</a:t>
            </a: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Community Shares are ‘good giving and ‘better money’</a:t>
            </a:r>
          </a:p>
          <a:p>
            <a:endParaRPr lang="en-GB" sz="2200" dirty="0">
              <a:latin typeface="+mj-lt"/>
              <a:cs typeface="Arial" panose="020B0604020202020204" pitchFamily="34" charset="0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So exactly as with HEART, we would use </a:t>
            </a:r>
            <a:r>
              <a:rPr lang="en-GB" sz="2200" b="1" dirty="0">
                <a:latin typeface="+mj-lt"/>
                <a:cs typeface="Arial" panose="020B0604020202020204" pitchFamily="34" charset="0"/>
              </a:rPr>
              <a:t>HIF</a:t>
            </a:r>
            <a:r>
              <a:rPr lang="en-GB" sz="2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2025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 to “repatriate” the mortgage we have obtained for 50 North Lane, and put THG on a far more sustainable footing</a:t>
            </a:r>
          </a:p>
          <a:p>
            <a:endParaRPr lang="en-GB" sz="2200" dirty="0">
              <a:latin typeface="+mj-lt"/>
              <a:cs typeface="Arial" panose="020B0604020202020204" pitchFamily="34" charset="0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This gives the business greater security and certainty – and sets it on the path of the next 125 years!</a:t>
            </a:r>
          </a:p>
          <a:p>
            <a:endParaRPr lang="en-GB" sz="15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6" name="Picture 5" descr="A tree with hands and text&#10;&#10;AI-generated content may be incorrect.">
            <a:extLst>
              <a:ext uri="{FF2B5EF4-FFF2-40B4-BE49-F238E27FC236}">
                <a16:creationId xmlns:a16="http://schemas.microsoft.com/office/drawing/2014/main" id="{AE8E2134-1C77-71CF-1F5E-98A7EA3C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12700"/>
            <a:ext cx="48514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5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BBEC4-5CC9-5FBE-3C4D-8246A6597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8DBFF-0193-6761-A619-2D43234E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dirty="0">
                <a:solidFill>
                  <a:srgbClr val="C00000"/>
                </a:solidFill>
                <a:cs typeface="Arial" panose="020B0604020202020204" pitchFamily="34" charset="0"/>
              </a:rPr>
              <a:t>Strand 2</a:t>
            </a:r>
            <a:b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30FF-4A87-3F31-733E-F343A2AE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13" y="2642616"/>
            <a:ext cx="5909344" cy="392632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Ensuring a viable future for the enterprises we already have</a:t>
            </a: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Helping HEART thrive by investing in the playground, Pulse, Tiny Boo</a:t>
            </a:r>
          </a:p>
          <a:p>
            <a:endParaRPr lang="en-GB" sz="2200" dirty="0">
              <a:latin typeface="+mj-lt"/>
              <a:cs typeface="Arial" panose="020B0604020202020204" pitchFamily="34" charset="0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Investing in the fabric of both HEART and THG: solar panels, better use of space, responding to customer needs</a:t>
            </a:r>
          </a:p>
          <a:p>
            <a:endParaRPr lang="en-GB" sz="2200" dirty="0">
              <a:latin typeface="+mj-lt"/>
              <a:cs typeface="Arial" panose="020B0604020202020204" pitchFamily="34" charset="0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But have to recognise these projects will not generate a quick return, even if they reduced outgoings and draw in new and more footfall</a:t>
            </a:r>
          </a:p>
          <a:p>
            <a:endParaRPr lang="en-GB" sz="15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 descr="A tree with hands and text&#10;&#10;AI-generated content may be incorrect.">
            <a:extLst>
              <a:ext uri="{FF2B5EF4-FFF2-40B4-BE49-F238E27FC236}">
                <a16:creationId xmlns:a16="http://schemas.microsoft.com/office/drawing/2014/main" id="{A1A33B6C-1E62-F098-420A-F8FC914C1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12700"/>
            <a:ext cx="48514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4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5509A-605A-0106-3F6D-D627834F9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87E6D-D897-8BB4-699D-4A02D6B8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dirty="0">
                <a:solidFill>
                  <a:srgbClr val="C00000"/>
                </a:solidFill>
                <a:cs typeface="Arial" panose="020B0604020202020204" pitchFamily="34" charset="0"/>
              </a:rPr>
              <a:t>Strand 3</a:t>
            </a:r>
            <a:b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13AD8-93B3-9770-BFDD-9E960EF2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865398" cy="416051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Reserves in Readiness</a:t>
            </a:r>
            <a:r>
              <a:rPr lang="en-GB" sz="2600" b="1" dirty="0">
                <a:latin typeface="+mj-lt"/>
                <a:cs typeface="Arial" panose="020B0604020202020204" pitchFamily="34" charset="0"/>
              </a:rPr>
              <a:t>: Illustrative only</a:t>
            </a:r>
          </a:p>
          <a:p>
            <a:pPr marL="0" indent="0">
              <a:buNone/>
            </a:pPr>
            <a:endParaRPr lang="en-GB" sz="2200" dirty="0">
              <a:latin typeface="+mj-lt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Small pot of say £30,000 enabling us as in 2018 to be nimble and opportunistic</a:t>
            </a:r>
          </a:p>
          <a:p>
            <a:endParaRPr lang="en-GB" sz="2200" dirty="0">
              <a:latin typeface="+mj-lt"/>
              <a:cs typeface="Arial" panose="020B0604020202020204" pitchFamily="34" charset="0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Taking back the High Street and making every corner count</a:t>
            </a: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Low Carbon Homes Club</a:t>
            </a: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Seed money for smaller, start-up enterprises (but remember, this is only circa 10% of the overall ask)</a:t>
            </a:r>
            <a:endParaRPr lang="en-GB" sz="2200" dirty="0">
              <a:latin typeface="+mj-lt"/>
            </a:endParaRPr>
          </a:p>
          <a:p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 descr="A tree with hands and text&#10;&#10;AI-generated content may be incorrect.">
            <a:extLst>
              <a:ext uri="{FF2B5EF4-FFF2-40B4-BE49-F238E27FC236}">
                <a16:creationId xmlns:a16="http://schemas.microsoft.com/office/drawing/2014/main" id="{23D166B3-B99F-F6AA-8C84-7C970C24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12700"/>
            <a:ext cx="48514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4CC0F-5906-758A-23C3-615AD05E2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D03F3-F41C-61E2-CB05-E7D4590B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5458967" cy="1481328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  <a:cs typeface="Arial" panose="020B0604020202020204" pitchFamily="34" charset="0"/>
              </a:rPr>
              <a:t>Key Features of </a:t>
            </a:r>
            <a:r>
              <a:rPr lang="en-GB" b="1" dirty="0">
                <a:cs typeface="Arial" panose="020B0604020202020204" pitchFamily="34" charset="0"/>
              </a:rPr>
              <a:t>HIF</a:t>
            </a:r>
            <a:r>
              <a:rPr lang="en-GB" b="1" dirty="0">
                <a:solidFill>
                  <a:srgbClr val="C00000"/>
                </a:solidFill>
                <a:cs typeface="Arial" panose="020B0604020202020204" pitchFamily="34" charset="0"/>
              </a:rPr>
              <a:t>2025</a:t>
            </a:r>
            <a:b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A025-1FD1-06A9-9A1D-0D9CDE10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+mj-lt"/>
                <a:cs typeface="Arial" panose="020B0604020202020204" pitchFamily="34" charset="0"/>
              </a:rPr>
              <a:t>A choice of interest rates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dirty="0">
                <a:latin typeface="+mj-lt"/>
                <a:cs typeface="Arial" panose="020B0604020202020204" pitchFamily="34" charset="0"/>
              </a:rPr>
              <a:t>0%</a:t>
            </a:r>
          </a:p>
          <a:p>
            <a:pPr marL="0" indent="0" algn="ctr">
              <a:buNone/>
            </a:pPr>
            <a:r>
              <a:rPr lang="en-GB" dirty="0">
                <a:latin typeface="+mj-lt"/>
                <a:cs typeface="Arial" panose="020B0604020202020204" pitchFamily="34" charset="0"/>
              </a:rPr>
              <a:t>2%</a:t>
            </a:r>
          </a:p>
          <a:p>
            <a:pPr marL="0" indent="0" algn="ctr">
              <a:buNone/>
            </a:pPr>
            <a:r>
              <a:rPr lang="en-GB" dirty="0">
                <a:latin typeface="+mj-lt"/>
                <a:cs typeface="Arial" panose="020B0604020202020204" pitchFamily="34" charset="0"/>
              </a:rPr>
              <a:t>4%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 descr="A tree with hands and text&#10;&#10;AI-generated content may be incorrect.">
            <a:extLst>
              <a:ext uri="{FF2B5EF4-FFF2-40B4-BE49-F238E27FC236}">
                <a16:creationId xmlns:a16="http://schemas.microsoft.com/office/drawing/2014/main" id="{A25A5DC0-E5AA-83D3-5B02-07EDE57B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290" y="25400"/>
            <a:ext cx="48514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E00C8-B339-8512-D569-6C6B7624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9722-F6D3-77DF-C0BD-1FB109E5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C00000"/>
                </a:solidFill>
              </a:rPr>
              <a:t>Other features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18AE-C913-DF52-49C9-FB8B8D9D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9" y="1950200"/>
            <a:ext cx="11282671" cy="46724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Minimum target is £100k – but aiming for £200k - £300k</a:t>
            </a:r>
          </a:p>
          <a:p>
            <a:pPr lvl="1"/>
            <a:r>
              <a:rPr lang="en-GB" dirty="0">
                <a:latin typeface="+mj-lt"/>
              </a:rPr>
              <a:t>Applied for match funding from Booster Fund again (£50k)</a:t>
            </a: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We hope to encourage younger investors </a:t>
            </a:r>
          </a:p>
          <a:p>
            <a:pPr lvl="1"/>
            <a:r>
              <a:rPr lang="en-GB" dirty="0">
                <a:latin typeface="+mj-lt"/>
              </a:rPr>
              <a:t>Shares can be bought on behalf of a minor</a:t>
            </a:r>
          </a:p>
          <a:p>
            <a:pPr lvl="1"/>
            <a:r>
              <a:rPr lang="en-GB" dirty="0">
                <a:latin typeface="+mj-lt"/>
              </a:rPr>
              <a:t>Booster Fund will allow us to offer ‘subscription’ purchase (pay over 12 months)</a:t>
            </a:r>
          </a:p>
          <a:p>
            <a:pPr lvl="1"/>
            <a:r>
              <a:rPr lang="en-GB" dirty="0">
                <a:latin typeface="+mj-lt"/>
              </a:rPr>
              <a:t>Minimum investment set at £100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Shares you buy will make you an HDT member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As with all shares offers, interest rates and withdrawals depend on financial position – and are at HDT discretion</a:t>
            </a:r>
          </a:p>
          <a:p>
            <a:pPr marL="0" indent="0">
              <a:buNone/>
            </a:pPr>
            <a:endParaRPr lang="en-GB" sz="2800" dirty="0">
              <a:latin typeface="+mj-lt"/>
              <a:cs typeface="Arial" panose="020B0604020202020204" pitchFamily="34" charset="0"/>
            </a:endParaRP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8F119-C797-585C-5821-5F602DA8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A8BB5C-A520-C130-5FAA-3B4AB90F3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E6198-D0F4-2312-3F8A-23E11E62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Key Dates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BF067-5CF2-A883-3096-F056DC7A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endParaRPr lang="en-GB" sz="200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8D1B95-6D84-3A83-6418-23A75B196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14583"/>
              </p:ext>
            </p:extLst>
          </p:nvPr>
        </p:nvGraphicFramePr>
        <p:xfrm>
          <a:off x="600501" y="1473959"/>
          <a:ext cx="8557147" cy="51751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720994">
                  <a:extLst>
                    <a:ext uri="{9D8B030D-6E8A-4147-A177-3AD203B41FA5}">
                      <a16:colId xmlns:a16="http://schemas.microsoft.com/office/drawing/2014/main" val="2722940945"/>
                    </a:ext>
                  </a:extLst>
                </a:gridCol>
                <a:gridCol w="5836153">
                  <a:extLst>
                    <a:ext uri="{9D8B030D-6E8A-4147-A177-3AD203B41FA5}">
                      <a16:colId xmlns:a16="http://schemas.microsoft.com/office/drawing/2014/main" val="3715634973"/>
                    </a:ext>
                  </a:extLst>
                </a:gridCol>
              </a:tblGrid>
              <a:tr h="7276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31</a:t>
                      </a:r>
                      <a:r>
                        <a:rPr lang="en-GB" sz="2400" b="1" kern="100" cap="none" spc="0" baseline="30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st</a:t>
                      </a: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March 2025</a:t>
                      </a:r>
                      <a:endParaRPr lang="en-GB" sz="2400" b="1" kern="100" cap="none" spc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Offer opens</a:t>
                      </a:r>
                      <a:endParaRPr lang="en-GB" sz="2400" kern="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3049991"/>
                  </a:ext>
                </a:extLst>
              </a:tr>
              <a:tr h="9053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30</a:t>
                      </a:r>
                      <a:r>
                        <a:rPr lang="en-GB" sz="2400" b="1" kern="100" cap="none" spc="0" baseline="30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June 2025</a:t>
                      </a:r>
                      <a:endParaRPr lang="en-GB" sz="2400" b="1" kern="100" cap="none" spc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Offer closes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(option to extend 1 month)</a:t>
                      </a:r>
                      <a:endParaRPr lang="en-GB" sz="2400" kern="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5515785"/>
                  </a:ext>
                </a:extLst>
              </a:tr>
              <a:tr h="9053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GB" sz="2400" b="1" kern="100" cap="none" spc="0" baseline="30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st </a:t>
                      </a: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July 2025</a:t>
                      </a:r>
                      <a:endParaRPr lang="en-GB" sz="2400" b="1" kern="100" cap="none" spc="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 Live Date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Interest </a:t>
                      </a:r>
                      <a:r>
                        <a:rPr lang="en-GB" sz="2400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accrues</a:t>
                      </a: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7185655"/>
                  </a:ext>
                </a:extLst>
              </a:tr>
              <a:tr h="13924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 b="1" kern="100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GB" sz="2400" b="1" kern="100" cap="none" spc="0" baseline="30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st</a:t>
                      </a: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July 2028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 b="1" kern="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Investors select how interest is received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First opportunity to give 3 months notice to withdraw funds</a:t>
                      </a:r>
                      <a:endParaRPr lang="en-GB" sz="2400" kern="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83442"/>
                  </a:ext>
                </a:extLst>
              </a:tr>
              <a:tr h="8049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GB" sz="2400" b="1" kern="100" cap="none" spc="0" baseline="30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st</a:t>
                      </a:r>
                      <a:r>
                        <a:rPr lang="en-GB" sz="2400" b="1" kern="100" cap="none" spc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October 2028 </a:t>
                      </a:r>
                      <a:r>
                        <a:rPr lang="en-GB" sz="2400" b="1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and annually thereafter</a:t>
                      </a:r>
                      <a:endParaRPr lang="en-GB" sz="2400" b="1" kern="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Interest will be paid out/ reinvested or donated</a:t>
                      </a:r>
                      <a:endParaRPr lang="en-GB" sz="2400" kern="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05" marR="34405" marT="0" marB="492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9282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546EE61-3434-351F-CBB2-FC54CCDBC3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1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44043-6513-CB6F-C290-457ACEE38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D351-FA7E-A1F6-0385-B290C75F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cs typeface="Arial" panose="020B0604020202020204" pitchFamily="34" charset="0"/>
              </a:rPr>
              <a:t>Financial modelling and assurance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D5EB-3EA0-5896-199C-2D8EDCBFFA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Projects will be charged investor rate + 1%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Modelled minimum and maximum fund targets and range of interest rates </a:t>
            </a:r>
            <a:endParaRPr lang="en-GB" sz="1800" dirty="0">
              <a:latin typeface="+mj-lt"/>
            </a:endParaRPr>
          </a:p>
          <a:p>
            <a:pPr marL="0" indent="0">
              <a:buNone/>
            </a:pPr>
            <a:r>
              <a:rPr lang="en-GB" sz="1800" dirty="0">
                <a:latin typeface="+mj-lt"/>
              </a:rPr>
              <a:t> </a:t>
            </a:r>
            <a:r>
              <a:rPr lang="en-GB" dirty="0">
                <a:solidFill>
                  <a:srgbClr val="000000"/>
                </a:solidFill>
                <a:latin typeface="+mj-lt"/>
                <a:ea typeface="MS Mincho" panose="02020609040205080304" pitchFamily="49" charset="-128"/>
              </a:rPr>
              <a:t>M</a:t>
            </a:r>
            <a:r>
              <a:rPr lang="en-GB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odelling shows </a:t>
            </a:r>
            <a:r>
              <a:rPr lang="en-GB" b="1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HIF</a:t>
            </a:r>
            <a:r>
              <a:rPr lang="en-GB" b="1" dirty="0">
                <a:solidFill>
                  <a:srgbClr val="C00000"/>
                </a:solidFill>
                <a:effectLst/>
                <a:latin typeface="+mj-lt"/>
                <a:ea typeface="MS Mincho" panose="02020609040205080304" pitchFamily="49" charset="-128"/>
              </a:rPr>
              <a:t>2025</a:t>
            </a:r>
            <a:r>
              <a:rPr lang="en-GB" b="1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can: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generate a small surplus,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make annual interest payments to members,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support a modest level of withdrawals over time 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and will not be detrimental to HDT</a:t>
            </a:r>
            <a:r>
              <a:rPr lang="en-GB" sz="2000" dirty="0">
                <a:effectLst/>
                <a:latin typeface="+mj-lt"/>
              </a:rPr>
              <a:t> 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F2448-BAA0-D49C-F641-20EB9CCBD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40F07-26BD-845F-3337-231935BC4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95145"/>
            <a:ext cx="5181600" cy="18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31DCC-D83F-6896-5139-562FBAA79B60}"/>
              </a:ext>
            </a:extLst>
          </p:cNvPr>
          <p:cNvSpPr txBox="1"/>
          <p:nvPr/>
        </p:nvSpPr>
        <p:spPr>
          <a:xfrm>
            <a:off x="6096000" y="3648819"/>
            <a:ext cx="51816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offer document and application form are easy to understand </a:t>
            </a:r>
            <a:endParaRPr lang="en-GB" sz="16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You are provided with all the facts you need to make an informed decision</a:t>
            </a:r>
            <a:endParaRPr lang="en-GB" sz="16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facts are supported by the annual accounts and/or business plan for the Society</a:t>
            </a:r>
            <a:endParaRPr lang="en-GB" sz="16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Nothing in the documents is purposely incorrect, confusing or misleading.</a:t>
            </a:r>
            <a:endParaRPr lang="en-GB" sz="16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89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5A578-7606-B8BC-6964-DD83264D7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5192-473A-22B0-9055-358B6F97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How to find out more </a:t>
            </a:r>
            <a:r>
              <a:rPr lang="en-GB" sz="4400" dirty="0">
                <a:solidFill>
                  <a:srgbClr val="C00000"/>
                </a:solidFill>
              </a:rPr>
              <a:t>and invest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061AB-B70B-5BEE-C7B5-9FB40DE12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9" y="1950200"/>
            <a:ext cx="11282671" cy="467243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+mj-lt"/>
              </a:rPr>
              <a:t>Offer Document and Business Plan available from tonight on our website </a:t>
            </a:r>
            <a:r>
              <a:rPr lang="en-GB" dirty="0">
                <a:latin typeface="+mj-lt"/>
                <a:hlinkClick r:id="rId3"/>
              </a:rPr>
              <a:t>www.hdtleeds.org.uk/investment-fund</a:t>
            </a:r>
            <a:r>
              <a:rPr lang="en-GB" dirty="0">
                <a:latin typeface="+mj-lt"/>
              </a:rPr>
              <a:t>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Come and talk to us</a:t>
            </a:r>
          </a:p>
          <a:p>
            <a:pPr lvl="1"/>
            <a:r>
              <a:rPr lang="en-GB" dirty="0">
                <a:latin typeface="+mj-lt"/>
              </a:rPr>
              <a:t>This evening!</a:t>
            </a:r>
          </a:p>
          <a:p>
            <a:pPr lvl="1"/>
            <a:r>
              <a:rPr lang="en-GB" dirty="0">
                <a:latin typeface="+mj-lt"/>
              </a:rPr>
              <a:t>At the Farmers’ Market - April, May and June markets</a:t>
            </a:r>
          </a:p>
          <a:p>
            <a:pPr lvl="1"/>
            <a:r>
              <a:rPr lang="en-GB" dirty="0">
                <a:latin typeface="+mj-lt"/>
              </a:rPr>
              <a:t>On Zoom – date tbc</a:t>
            </a:r>
          </a:p>
          <a:p>
            <a:pPr lvl="1"/>
            <a:r>
              <a:rPr lang="en-GB" dirty="0">
                <a:latin typeface="+mj-lt"/>
              </a:rPr>
              <a:t>Other events tbc</a:t>
            </a:r>
          </a:p>
          <a:p>
            <a:pPr lvl="1"/>
            <a:r>
              <a:rPr lang="en-GB" dirty="0">
                <a:latin typeface="+mj-lt"/>
              </a:rPr>
              <a:t>Contact us at </a:t>
            </a:r>
            <a:r>
              <a:rPr lang="en-GB" dirty="0">
                <a:latin typeface="+mj-lt"/>
                <a:hlinkClick r:id="rId4"/>
              </a:rPr>
              <a:t>HIF2025@hdtleeds.org.uk</a:t>
            </a:r>
            <a:endParaRPr lang="en-GB" dirty="0">
              <a:latin typeface="+mj-lt"/>
            </a:endParaRPr>
          </a:p>
          <a:p>
            <a:pPr lvl="1"/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Invest via Crowdfunder </a:t>
            </a:r>
            <a:r>
              <a:rPr lang="en-GB" dirty="0">
                <a:latin typeface="+mj-lt"/>
                <a:hlinkClick r:id="rId5"/>
              </a:rPr>
              <a:t>https://www.crowdfunder.co.uk/p/hif25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70A9B-F6D7-A4AB-01F3-693C1BCE2E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8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F70289-9B19-A93A-DE19-B3C8CB7F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8C6FB7-499A-D63F-C7F7-C89938D8C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87C4E-C6E8-6FB8-27DC-29E74CC0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26031"/>
            <a:ext cx="6810484" cy="2415654"/>
          </a:xfrm>
        </p:spPr>
        <p:txBody>
          <a:bodyPr anchor="b">
            <a:normAutofit fontScale="90000"/>
          </a:bodyPr>
          <a:lstStyle/>
          <a:p>
            <a:r>
              <a:rPr lang="en-GB" sz="5000" dirty="0">
                <a:solidFill>
                  <a:srgbClr val="C00000"/>
                </a:solidFill>
                <a:cs typeface="Arial" panose="020B0604020202020204" pitchFamily="34" charset="0"/>
              </a:rPr>
              <a:t>Thank you for listening</a:t>
            </a:r>
            <a:br>
              <a:rPr lang="en-GB" sz="50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br>
              <a:rPr lang="en-GB" sz="5000" b="1" dirty="0">
                <a:cs typeface="Arial" panose="020B0604020202020204" pitchFamily="34" charset="0"/>
              </a:rPr>
            </a:br>
            <a:r>
              <a:rPr lang="en-GB" sz="5000" dirty="0">
                <a:cs typeface="Arial" panose="020B0604020202020204" pitchFamily="34" charset="0"/>
              </a:rPr>
              <a:t>Questions and reflections</a:t>
            </a:r>
            <a:b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4A54CDF-C21F-5B24-3554-4671224A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AE69C-45DE-830B-C59A-E7A5D06EB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452920"/>
              </p:ext>
            </p:extLst>
          </p:nvPr>
        </p:nvGraphicFramePr>
        <p:xfrm>
          <a:off x="361369" y="4788522"/>
          <a:ext cx="6339682" cy="1798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95176">
                  <a:extLst>
                    <a:ext uri="{9D8B030D-6E8A-4147-A177-3AD203B41FA5}">
                      <a16:colId xmlns:a16="http://schemas.microsoft.com/office/drawing/2014/main" val="1829202036"/>
                    </a:ext>
                  </a:extLst>
                </a:gridCol>
                <a:gridCol w="3244506">
                  <a:extLst>
                    <a:ext uri="{9D8B030D-6E8A-4147-A177-3AD203B41FA5}">
                      <a16:colId xmlns:a16="http://schemas.microsoft.com/office/drawing/2014/main" val="345104597"/>
                    </a:ext>
                  </a:extLst>
                </a:gridCol>
              </a:tblGrid>
              <a:tr h="14962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j-lt"/>
                        </a:rPr>
                        <a:t>Alex Barrie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j-lt"/>
                        </a:rPr>
                        <a:t>Archie Wright-Beattie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j-lt"/>
                        </a:rPr>
                        <a:t>Alan Beswick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j-lt"/>
                        </a:rPr>
                        <a:t>John Chandler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j-lt"/>
                        </a:rPr>
                        <a:t>Hazel Dimsdale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j-lt"/>
                        </a:rPr>
                        <a:t>John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600" b="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</a:rPr>
                        <a:t>Isobel Mills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</a:rPr>
                        <a:t>Sam Schwab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</a:rPr>
                        <a:t>Mike Sells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</a:rPr>
                        <a:t>Helen Seymour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</a:rPr>
                        <a:t>Matthew Spence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5214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BDADA15-A872-0276-6016-43D28341EB08}"/>
              </a:ext>
            </a:extLst>
          </p:cNvPr>
          <p:cNvSpPr txBox="1"/>
          <p:nvPr/>
        </p:nvSpPr>
        <p:spPr>
          <a:xfrm>
            <a:off x="476144" y="4253619"/>
            <a:ext cx="358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HIF</a:t>
            </a:r>
            <a:r>
              <a:rPr lang="en-US" sz="2000" b="1" dirty="0">
                <a:solidFill>
                  <a:srgbClr val="C00000"/>
                </a:solidFill>
              </a:rPr>
              <a:t>2025</a:t>
            </a:r>
            <a:r>
              <a:rPr lang="en-US" sz="2000" dirty="0"/>
              <a:t> Working Group</a:t>
            </a:r>
          </a:p>
        </p:txBody>
      </p:sp>
      <p:pic>
        <p:nvPicPr>
          <p:cNvPr id="13" name="Picture 2" descr="HDTlogoRGB">
            <a:extLst>
              <a:ext uri="{FF2B5EF4-FFF2-40B4-BE49-F238E27FC236}">
                <a16:creationId xmlns:a16="http://schemas.microsoft.com/office/drawing/2014/main" id="{98FE7C48-E7BC-6252-5D5A-7D52B31A2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" b="1201"/>
          <a:stretch/>
        </p:blipFill>
        <p:spPr bwMode="auto">
          <a:xfrm>
            <a:off x="9339878" y="211258"/>
            <a:ext cx="2284375" cy="2277459"/>
          </a:xfrm>
          <a:prstGeom prst="rect">
            <a:avLst/>
          </a:prstGeom>
          <a:noFill/>
        </p:spPr>
      </p:pic>
      <p:pic>
        <p:nvPicPr>
          <p:cNvPr id="7" name="Picture 6" descr="A tree with hands and text&#10;&#10;AI-generated content may be incorrect.">
            <a:extLst>
              <a:ext uri="{FF2B5EF4-FFF2-40B4-BE49-F238E27FC236}">
                <a16:creationId xmlns:a16="http://schemas.microsoft.com/office/drawing/2014/main" id="{E8E3A802-9479-7179-67C4-1DA46897A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065" y="3807502"/>
            <a:ext cx="1973435" cy="2779340"/>
          </a:xfrm>
          <a:prstGeom prst="rect">
            <a:avLst/>
          </a:prstGeom>
        </p:spPr>
      </p:pic>
      <p:pic>
        <p:nvPicPr>
          <p:cNvPr id="10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B3DF4E66-FCCA-301E-F4F4-A11539A7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065" y="2699975"/>
            <a:ext cx="2159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0D9BB-7008-307F-FA48-E1EC1AE8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D030-166B-5048-AB92-8DE32B44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To cover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D868-006C-7575-6010-61C8E767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79" y="2342082"/>
            <a:ext cx="6378960" cy="4150793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Why shares</a:t>
            </a:r>
          </a:p>
          <a:p>
            <a:r>
              <a:rPr lang="en-GB" dirty="0">
                <a:latin typeface="+mj-lt"/>
              </a:rPr>
              <a:t>A brief reminder of our Community Shares Journey so far</a:t>
            </a:r>
          </a:p>
          <a:p>
            <a:r>
              <a:rPr lang="en-GB" dirty="0">
                <a:latin typeface="+mj-lt"/>
              </a:rPr>
              <a:t>What we have learned </a:t>
            </a:r>
          </a:p>
          <a:p>
            <a:r>
              <a:rPr lang="en-GB" dirty="0">
                <a:latin typeface="+mj-lt"/>
              </a:rPr>
              <a:t>What this means for </a:t>
            </a:r>
            <a:r>
              <a:rPr lang="en-GB" b="1" dirty="0">
                <a:latin typeface="+mj-lt"/>
              </a:rPr>
              <a:t>HIF</a:t>
            </a:r>
            <a:r>
              <a:rPr lang="en-GB" b="1" dirty="0">
                <a:solidFill>
                  <a:srgbClr val="C00000"/>
                </a:solidFill>
                <a:latin typeface="+mj-lt"/>
              </a:rPr>
              <a:t>2025</a:t>
            </a:r>
            <a:endParaRPr lang="en-GB" b="1" dirty="0">
              <a:latin typeface="+mj-lt"/>
            </a:endParaRPr>
          </a:p>
          <a:p>
            <a:r>
              <a:rPr lang="en-GB" dirty="0">
                <a:latin typeface="+mj-lt"/>
              </a:rPr>
              <a:t>Our video</a:t>
            </a:r>
          </a:p>
          <a:p>
            <a:r>
              <a:rPr lang="en-GB" dirty="0">
                <a:latin typeface="+mj-lt"/>
              </a:rPr>
              <a:t>Questions!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E4871-5F25-5109-06CB-040C210E0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1236" y="-1"/>
            <a:ext cx="4771832" cy="67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1AE04-38AB-B9B5-6174-53F2A474C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33FA-11B2-5179-02E4-46D22A4C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>
                <a:solidFill>
                  <a:srgbClr val="C00000"/>
                </a:solidFill>
                <a:cs typeface="Arial" panose="020B0604020202020204" pitchFamily="34" charset="0"/>
              </a:rPr>
              <a:t>Why shares</a:t>
            </a:r>
            <a:b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C5AA-ACDD-8C55-57B6-7A9AB7607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07" y="2115402"/>
            <a:ext cx="10743972" cy="42581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 dirty="0">
                <a:latin typeface="+mj-lt"/>
                <a:cs typeface="Arial" panose="020B0604020202020204" pitchFamily="34" charset="0"/>
              </a:rPr>
              <a:t>HDT has always seen Community Shares as a practical way of furthering members’ ambitions </a:t>
            </a:r>
          </a:p>
          <a:p>
            <a:pPr marL="0" indent="0">
              <a:buNone/>
            </a:pPr>
            <a:endParaRPr lang="en-GB" sz="28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For a </a:t>
            </a:r>
            <a:r>
              <a:rPr lang="en-GB" sz="2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welcoming and neighbourly Headingley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With a </a:t>
            </a:r>
            <a:r>
              <a:rPr lang="en-GB" sz="2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good mix of housing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And a </a:t>
            </a:r>
            <a:r>
              <a:rPr lang="en-GB" sz="2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vibrant local economy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That </a:t>
            </a:r>
            <a:r>
              <a:rPr lang="en-GB" sz="2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thinks about the future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30478-EF7E-8B3D-0427-98F91C6E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  <p:pic>
        <p:nvPicPr>
          <p:cNvPr id="7" name="Picture 6" descr="Otley Road © HP">
            <a:extLst>
              <a:ext uri="{FF2B5EF4-FFF2-40B4-BE49-F238E27FC236}">
                <a16:creationId xmlns:a16="http://schemas.microsoft.com/office/drawing/2014/main" id="{38638259-6374-3A8A-1A05-5B498AC5E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8" b="-1"/>
          <a:stretch/>
        </p:blipFill>
        <p:spPr bwMode="auto">
          <a:xfrm>
            <a:off x="7941166" y="3279346"/>
            <a:ext cx="3412633" cy="291673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8560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E00E3-9DCB-C022-DB4E-BFE812F01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E535E-3A17-C20F-43CC-FE90CFD5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cs typeface="Arial" panose="020B0604020202020204" pitchFamily="34" charset="0"/>
              </a:rPr>
              <a:t>The Journey So far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D291-AE93-5C89-50A2-AA08894F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07384"/>
            <a:ext cx="5758400" cy="5104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In 2008 we raised £205k</a:t>
            </a:r>
          </a:p>
          <a:p>
            <a:pPr marL="0" indent="0">
              <a:buNone/>
            </a:pPr>
            <a:endParaRPr lang="en-GB" sz="26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£105,000 for development of HEART</a:t>
            </a:r>
          </a:p>
          <a:p>
            <a:pPr marL="0" indent="0">
              <a:buNone/>
            </a:pPr>
            <a:endParaRPr lang="en-GB" sz="24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£100,000 to support the purchase of the Natural Food Store</a:t>
            </a:r>
          </a:p>
          <a:p>
            <a:pPr marL="0" indent="0">
              <a:buNone/>
            </a:pPr>
            <a:endParaRPr lang="en-GB" sz="2400" dirty="0">
              <a:latin typeface="+mj-lt"/>
              <a:cs typeface="Arial" panose="020B0604020202020204" pitchFamily="34" charset="0"/>
            </a:endParaRPr>
          </a:p>
          <a:p>
            <a:r>
              <a:rPr lang="en-GB" sz="2400" dirty="0">
                <a:latin typeface="+mj-lt"/>
                <a:cs typeface="Arial" panose="020B0604020202020204" pitchFamily="34" charset="0"/>
              </a:rPr>
              <a:t>But offered no interest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store front with a sign&#10;&#10;AI-generated content may be incorrect.">
            <a:extLst>
              <a:ext uri="{FF2B5EF4-FFF2-40B4-BE49-F238E27FC236}">
                <a16:creationId xmlns:a16="http://schemas.microsoft.com/office/drawing/2014/main" id="{B1D67826-F126-13FA-9A43-DA5D4DA0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4" r="23474" b="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outdoor, sky&#10;&#10;Description automatically generated">
            <a:extLst>
              <a:ext uri="{FF2B5EF4-FFF2-40B4-BE49-F238E27FC236}">
                <a16:creationId xmlns:a16="http://schemas.microsoft.com/office/drawing/2014/main" id="{9120F908-1A37-83B7-A5C3-2EF0486622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109" r="9795" b="4"/>
          <a:stretch/>
        </p:blipFill>
        <p:spPr>
          <a:xfrm>
            <a:off x="6305806" y="1"/>
            <a:ext cx="3519313" cy="300791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971844-CDFC-947E-CA5A-BFE2A905D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2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BA9B-D736-08F1-9929-308A86E22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2F78-B9C6-011A-6716-FEC9A0D7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cs typeface="Arial" panose="020B0604020202020204" pitchFamily="34" charset="0"/>
              </a:rPr>
              <a:t>The Journey So far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(continued)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702DE-0C13-1FBB-1107-686601F54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68" y="1666737"/>
            <a:ext cx="7343633" cy="45121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28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7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In 2018 we raised </a:t>
            </a:r>
            <a:r>
              <a:rPr lang="en-GB" sz="4700" b="1" dirty="0">
                <a:solidFill>
                  <a:srgbClr val="C00000"/>
                </a:solidFill>
                <a:latin typeface="+mj-lt"/>
              </a:rPr>
              <a:t>£481k </a:t>
            </a:r>
          </a:p>
          <a:p>
            <a:pPr marL="0" indent="0">
              <a:buNone/>
            </a:pPr>
            <a:endParaRPr lang="en-GB" sz="4400" dirty="0">
              <a:latin typeface="+mj-lt"/>
            </a:endParaRPr>
          </a:p>
          <a:p>
            <a:r>
              <a:rPr lang="en-GB" sz="4200" dirty="0">
                <a:latin typeface="+mj-lt"/>
              </a:rPr>
              <a:t>Loan to HEART of £260k</a:t>
            </a:r>
          </a:p>
          <a:p>
            <a:endParaRPr lang="en-GB" sz="4200" dirty="0">
              <a:latin typeface="+mj-lt"/>
            </a:endParaRPr>
          </a:p>
          <a:p>
            <a:r>
              <a:rPr lang="en-GB" sz="4200" dirty="0">
                <a:latin typeface="+mj-lt"/>
              </a:rPr>
              <a:t>Loan to buy and refurbish 50 Headingley Mount of £100k</a:t>
            </a:r>
          </a:p>
          <a:p>
            <a:endParaRPr lang="en-GB" sz="4200" dirty="0">
              <a:latin typeface="+mj-lt"/>
            </a:endParaRPr>
          </a:p>
          <a:p>
            <a:r>
              <a:rPr lang="en-GB" sz="4200" dirty="0">
                <a:latin typeface="+mj-lt"/>
              </a:rPr>
              <a:t>£50k to buy the Greengrocer business, and then £105k to acquire THG and Butcher’s freehold at 50 North Lane.</a:t>
            </a:r>
          </a:p>
          <a:p>
            <a:endParaRPr lang="en-GB" sz="4200" dirty="0">
              <a:latin typeface="+mj-lt"/>
            </a:endParaRPr>
          </a:p>
          <a:p>
            <a:r>
              <a:rPr lang="en-GB" sz="4200" dirty="0">
                <a:latin typeface="+mj-lt"/>
              </a:rPr>
              <a:t>We offered 2% interest – and charged projects 3%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3F4EE-CD6A-64BA-E868-E527913169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  <p:pic>
        <p:nvPicPr>
          <p:cNvPr id="4" name="Picture 3" descr="A diagram of a diagram of a financial fund&#10;&#10;AI-generated content may be incorrect.">
            <a:extLst>
              <a:ext uri="{FF2B5EF4-FFF2-40B4-BE49-F238E27FC236}">
                <a16:creationId xmlns:a16="http://schemas.microsoft.com/office/drawing/2014/main" id="{9BC29603-11A0-8BBA-AF34-11EA6A6E1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4" y="2421297"/>
            <a:ext cx="4277436" cy="30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2AF44-BC2E-61C8-BE88-A6E49394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4DDD-0214-5527-2830-387DF448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C00000"/>
                </a:solidFill>
              </a:rPr>
              <a:t>Lessons learned (I)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6C4F7-91E0-DEDE-5DF6-47BD0D19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9" y="1950200"/>
            <a:ext cx="11282671" cy="4672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+mj-lt"/>
              </a:rPr>
              <a:t>When asked about Community Shares people said they were excited about</a:t>
            </a:r>
            <a:r>
              <a:rPr lang="en-GB" sz="2800" dirty="0">
                <a:latin typeface="+mj-lt"/>
              </a:rPr>
              <a:t>: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r>
              <a:rPr lang="en-GB" sz="2600" dirty="0">
                <a:latin typeface="+mj-lt"/>
                <a:cs typeface="Arial" panose="020B0604020202020204" pitchFamily="34" charset="0"/>
              </a:rPr>
              <a:t>Further investment in energy efficiency/greening of HDT’s current assets</a:t>
            </a:r>
          </a:p>
          <a:p>
            <a:endParaRPr lang="en-GB" sz="2600" dirty="0">
              <a:latin typeface="+mj-lt"/>
              <a:cs typeface="Arial" panose="020B0604020202020204" pitchFamily="34" charset="0"/>
            </a:endParaRPr>
          </a:p>
          <a:p>
            <a:r>
              <a:rPr lang="en-GB" sz="2600" dirty="0">
                <a:latin typeface="+mj-lt"/>
                <a:cs typeface="Arial" panose="020B0604020202020204" pitchFamily="34" charset="0"/>
              </a:rPr>
              <a:t>Investment in these assets that increases their long-term viability</a:t>
            </a:r>
          </a:p>
          <a:p>
            <a:endParaRPr lang="en-GB" sz="2600" dirty="0">
              <a:latin typeface="+mj-lt"/>
              <a:cs typeface="Arial" panose="020B0604020202020204" pitchFamily="34" charset="0"/>
            </a:endParaRPr>
          </a:p>
          <a:p>
            <a:r>
              <a:rPr lang="en-GB" sz="2600" dirty="0">
                <a:latin typeface="+mj-lt"/>
                <a:cs typeface="Arial" panose="020B0604020202020204" pitchFamily="34" charset="0"/>
              </a:rPr>
              <a:t>Projects that span, and bring together different generations and groups</a:t>
            </a:r>
          </a:p>
          <a:p>
            <a:endParaRPr lang="en-GB" sz="2600" dirty="0">
              <a:latin typeface="+mj-lt"/>
              <a:cs typeface="Arial" panose="020B0604020202020204" pitchFamily="34" charset="0"/>
            </a:endParaRPr>
          </a:p>
          <a:p>
            <a:r>
              <a:rPr lang="en-GB" sz="2600" dirty="0">
                <a:latin typeface="+mj-lt"/>
                <a:cs typeface="Arial" panose="020B0604020202020204" pitchFamily="34" charset="0"/>
              </a:rPr>
              <a:t>Support for a brighter High Street (independent businesses, green/play space)</a:t>
            </a:r>
          </a:p>
          <a:p>
            <a:endParaRPr lang="en-GB" sz="2600" dirty="0">
              <a:latin typeface="+mj-lt"/>
              <a:cs typeface="Arial" panose="020B0604020202020204" pitchFamily="34" charset="0"/>
            </a:endParaRPr>
          </a:p>
          <a:p>
            <a:r>
              <a:rPr lang="en-GB" sz="2600" dirty="0">
                <a:latin typeface="+mj-lt"/>
                <a:cs typeface="Arial" panose="020B0604020202020204" pitchFamily="34" charset="0"/>
              </a:rPr>
              <a:t>Support for smaller projects – a sort of community chest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51516-8EFD-B268-C46D-6420B40B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196BE-0897-A751-F966-691AAC33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FE59-C299-2554-ED9A-E72ECEF9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55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C00000"/>
                </a:solidFill>
              </a:rPr>
              <a:t>Lessons learned (II)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EC8A3-3B15-5AE2-86BF-EE71EC5E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9" y="1950200"/>
            <a:ext cx="11282671" cy="4672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+mj-lt"/>
              </a:rPr>
              <a:t>Experience shows that:</a:t>
            </a:r>
            <a:endParaRPr lang="en-GB" sz="2800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Investors’ decisions and their trust are based on much, much more than a financial “return” … 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… and many 2018 investors have foregone interest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It matters to people that their investment keeps our existing and treasured assets in great shape…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…but people are passionate about what could be, as well as what is.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0CFAB-362D-C63C-7B3D-5E6BD114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8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E3BA5-73D3-A335-A37B-E6048D603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A196-43DD-5EDD-94CF-1E53D1D9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C00000"/>
                </a:solidFill>
              </a:rPr>
              <a:t>What this means for </a:t>
            </a:r>
            <a:r>
              <a:rPr lang="en-GB" sz="4400" b="1" dirty="0"/>
              <a:t>HIF</a:t>
            </a:r>
            <a:r>
              <a:rPr lang="en-GB" sz="4400" b="1" dirty="0">
                <a:solidFill>
                  <a:srgbClr val="C00000"/>
                </a:solidFill>
              </a:rPr>
              <a:t>2025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7FAC-2DCA-6C93-54C4-B820975E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9" y="1950200"/>
            <a:ext cx="11282671" cy="4672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+mj-lt"/>
              </a:rPr>
              <a:t>T</a:t>
            </a:r>
            <a:r>
              <a:rPr lang="en-GB" sz="2800" b="1" dirty="0">
                <a:solidFill>
                  <a:srgbClr val="C00000"/>
                </a:solidFill>
                <a:latin typeface="+mj-lt"/>
              </a:rPr>
              <a:t>he themes and the story…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r>
              <a:rPr lang="en-GB" dirty="0">
                <a:latin typeface="+mj-lt"/>
              </a:rPr>
              <a:t>Economic backdrop very different from 2018 – and 2008 even more so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Getting harder and harder to identify projects that fit with members’ vision and ambitions…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…and generate a return at pace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Many of the enterprises that inspire people and could transform are about “deep investment” – and payback over a longer time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8C3A4-2351-DBF6-F95E-7C18A27FA4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2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E01EE-5E5D-B6BE-2E54-00150F26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9523-8AD5-A164-055D-7E3BA814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C00000"/>
                </a:solidFill>
              </a:rPr>
              <a:t>What this means for </a:t>
            </a:r>
            <a:r>
              <a:rPr lang="en-GB" sz="4400" b="1" dirty="0"/>
              <a:t>HIF</a:t>
            </a:r>
            <a:r>
              <a:rPr lang="en-GB" sz="4400" b="1" dirty="0">
                <a:solidFill>
                  <a:srgbClr val="C00000"/>
                </a:solidFill>
              </a:rPr>
              <a:t>2025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(continued)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13919-2119-E003-8C16-5A714EAD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9" y="1950200"/>
            <a:ext cx="11282671" cy="46724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Need to balance doing what we know WILL generate a return – so swap out THG’s costly loan (as we did with HEART)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But also invest in other projects members would like us to take forward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Which is why we are proposing a mixed portfolio of investments…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…and a choice of interest rates</a:t>
            </a:r>
          </a:p>
          <a:p>
            <a:endParaRPr lang="en-GB" sz="2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CBD69-8F75-2F05-C006-A99B1C25AC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3824" y="235368"/>
            <a:ext cx="1125462" cy="15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5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1139</Words>
  <Application>Microsoft Macintosh PowerPoint</Application>
  <PresentationFormat>Widescreen</PresentationFormat>
  <Paragraphs>208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Symbol</vt:lpstr>
      <vt:lpstr>Office Theme</vt:lpstr>
      <vt:lpstr>Introducing HIF2025 (Isobel Mills &amp; Alan Beswick)</vt:lpstr>
      <vt:lpstr>To cover</vt:lpstr>
      <vt:lpstr>Why shares </vt:lpstr>
      <vt:lpstr>The Journey So far </vt:lpstr>
      <vt:lpstr>The Journey So far (continued) </vt:lpstr>
      <vt:lpstr>Lessons learned (I) </vt:lpstr>
      <vt:lpstr>Lessons learned (II) </vt:lpstr>
      <vt:lpstr>What this means for HIF2025 </vt:lpstr>
      <vt:lpstr>What this means for HIF2025 (continued) </vt:lpstr>
      <vt:lpstr>What this means for HIF2025 (continued) </vt:lpstr>
      <vt:lpstr>Strand 1 </vt:lpstr>
      <vt:lpstr>Strand 2 </vt:lpstr>
      <vt:lpstr>Strand 3 </vt:lpstr>
      <vt:lpstr>Key Features of HIF2025 </vt:lpstr>
      <vt:lpstr>Other features </vt:lpstr>
      <vt:lpstr>Key Dates </vt:lpstr>
      <vt:lpstr>Financial modelling and assurance </vt:lpstr>
      <vt:lpstr>How to find out more and invest </vt:lpstr>
      <vt:lpstr>Thank you for listening  Questions and reflections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Headingley investment fund</dc:title>
  <dc:creator>Isobel M</dc:creator>
  <cp:lastModifiedBy>Alan Beswick</cp:lastModifiedBy>
  <cp:revision>185</cp:revision>
  <cp:lastPrinted>2021-03-25T10:59:14Z</cp:lastPrinted>
  <dcterms:created xsi:type="dcterms:W3CDTF">2017-09-08T14:51:12Z</dcterms:created>
  <dcterms:modified xsi:type="dcterms:W3CDTF">2025-03-25T12:08:18Z</dcterms:modified>
</cp:coreProperties>
</file>